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67" r:id="rId2"/>
    <p:sldId id="266" r:id="rId3"/>
    <p:sldId id="323" r:id="rId4"/>
    <p:sldId id="325" r:id="rId5"/>
    <p:sldId id="295" r:id="rId6"/>
    <p:sldId id="279" r:id="rId7"/>
    <p:sldId id="261" r:id="rId8"/>
    <p:sldId id="294" r:id="rId9"/>
    <p:sldId id="296" r:id="rId10"/>
    <p:sldId id="257" r:id="rId11"/>
    <p:sldId id="293" r:id="rId12"/>
    <p:sldId id="324" r:id="rId13"/>
    <p:sldId id="280" r:id="rId14"/>
    <p:sldId id="326" r:id="rId15"/>
    <p:sldId id="311" r:id="rId16"/>
    <p:sldId id="312" r:id="rId17"/>
    <p:sldId id="313" r:id="rId18"/>
    <p:sldId id="259" r:id="rId19"/>
    <p:sldId id="310" r:id="rId20"/>
    <p:sldId id="258" r:id="rId21"/>
    <p:sldId id="264" r:id="rId22"/>
    <p:sldId id="265" r:id="rId23"/>
    <p:sldId id="328" r:id="rId24"/>
    <p:sldId id="288" r:id="rId25"/>
    <p:sldId id="289" r:id="rId26"/>
    <p:sldId id="327" r:id="rId27"/>
    <p:sldId id="375" r:id="rId28"/>
    <p:sldId id="376" r:id="rId29"/>
    <p:sldId id="290" r:id="rId30"/>
    <p:sldId id="355" r:id="rId31"/>
    <p:sldId id="354" r:id="rId32"/>
    <p:sldId id="360" r:id="rId33"/>
    <p:sldId id="366" r:id="rId34"/>
    <p:sldId id="363" r:id="rId35"/>
    <p:sldId id="361" r:id="rId36"/>
    <p:sldId id="390" r:id="rId37"/>
    <p:sldId id="362" r:id="rId38"/>
    <p:sldId id="364" r:id="rId39"/>
    <p:sldId id="365" r:id="rId40"/>
    <p:sldId id="329" r:id="rId41"/>
    <p:sldId id="330" r:id="rId42"/>
    <p:sldId id="397" r:id="rId43"/>
    <p:sldId id="331" r:id="rId44"/>
    <p:sldId id="398" r:id="rId45"/>
    <p:sldId id="399" r:id="rId46"/>
    <p:sldId id="400" r:id="rId47"/>
    <p:sldId id="401" r:id="rId48"/>
    <p:sldId id="402" r:id="rId49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280"/>
    <a:srgbClr val="0099FF"/>
    <a:srgbClr val="0000FF"/>
    <a:srgbClr val="FD6666"/>
    <a:srgbClr val="0F80FF"/>
    <a:srgbClr val="FD66FF"/>
    <a:srgbClr val="00CC66"/>
    <a:srgbClr val="00FF99"/>
    <a:srgbClr val="0066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>
        <p:scale>
          <a:sx n="60" d="100"/>
          <a:sy n="60" d="100"/>
        </p:scale>
        <p:origin x="1510" y="679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</a:p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/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</a:p>
        </p:txBody>
      </p:sp>
      <p:sp>
        <p:nvSpPr>
          <p:cNvPr id="12" name="箭头: 右 11"/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 operation </a:t>
            </a: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5" y="2023745"/>
            <a:ext cx="2775585" cy="436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0030" y="1478915"/>
            <a:ext cx="914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	Generator  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 </a:t>
            </a:r>
          </a:p>
          <a:p>
            <a:pPr algn="l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	           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ResBlock Upsample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          ResBlock Downsample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2534285"/>
            <a:ext cx="3326130" cy="3342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10" y="2777490"/>
            <a:ext cx="20408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0015" y="1347470"/>
            <a:ext cx="6162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BigGAN Architecture for 128x128 image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15" y="1733550"/>
            <a:ext cx="625411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6210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Video-to-Video Synthesis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82135" y="311959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896620"/>
            <a:ext cx="11082020" cy="51174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</a:p>
        </p:txBody>
      </p:sp>
      <p:sp>
        <p:nvSpPr>
          <p:cNvPr id="7" name="矩形 6"/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28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28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14  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7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7   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14      </a:t>
            </a: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GauGAN SPADE - 2019.03.18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9435" y="1355090"/>
            <a:ext cx="2828925" cy="3533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r="71640" b="12039"/>
          <a:stretch>
            <a:fillRect/>
          </a:stretch>
        </p:blipFill>
        <p:spPr>
          <a:xfrm>
            <a:off x="4058285" y="4888865"/>
            <a:ext cx="1779270" cy="141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4887595"/>
            <a:ext cx="1421130" cy="1411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3036570"/>
            <a:ext cx="4577080" cy="1684655"/>
          </a:xfrm>
          <a:prstGeom prst="rect">
            <a:avLst/>
          </a:prstGeom>
        </p:spPr>
      </p:pic>
      <p:cxnSp>
        <p:nvCxnSpPr>
          <p:cNvPr id="10" name="曲线连接符 9"/>
          <p:cNvCxnSpPr/>
          <p:nvPr/>
        </p:nvCxnSpPr>
        <p:spPr>
          <a:xfrm rot="5400000">
            <a:off x="4469765" y="4707890"/>
            <a:ext cx="358775" cy="3175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73575" y="417195"/>
            <a:ext cx="2098040" cy="28879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89667" y="812339"/>
            <a:ext cx="97345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</a:t>
            </a:r>
          </a:p>
        </p:txBody>
      </p:sp>
      <p:sp>
        <p:nvSpPr>
          <p:cNvPr id="14" name="矩形 13"/>
          <p:cNvSpPr/>
          <p:nvPr/>
        </p:nvSpPr>
        <p:spPr>
          <a:xfrm>
            <a:off x="6696322" y="2699559"/>
            <a:ext cx="116014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Generator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218815" y="1353820"/>
            <a:ext cx="854075" cy="876300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224530" y="2350135"/>
            <a:ext cx="833755" cy="3365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903855" y="2990850"/>
            <a:ext cx="675005" cy="115760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25" y="4888865"/>
            <a:ext cx="1499235" cy="145034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flipV="1">
            <a:off x="4897120" y="5227320"/>
            <a:ext cx="1558290" cy="239395"/>
          </a:xfrm>
          <a:prstGeom prst="curvedConnector3">
            <a:avLst>
              <a:gd name="adj1" fmla="val 50041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Audio Application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语音应用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923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8400" y="1905321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26DED-4A87-47B7-BD31-FF62B545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0" y="1047572"/>
            <a:ext cx="3084560" cy="1562913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A7ACA75C-3CD8-4D6E-BD36-3B50D0D33545}"/>
              </a:ext>
            </a:extLst>
          </p:cNvPr>
          <p:cNvSpPr/>
          <p:nvPr/>
        </p:nvSpPr>
        <p:spPr>
          <a:xfrm>
            <a:off x="3546200" y="1474775"/>
            <a:ext cx="152200" cy="1107315"/>
          </a:xfrm>
          <a:prstGeom prst="rightBrace">
            <a:avLst>
              <a:gd name="adj1" fmla="val 181885"/>
              <a:gd name="adj2" fmla="val 50000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3DDCA-0E9B-4D97-9D82-155796A0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80" y="3626297"/>
            <a:ext cx="4915080" cy="27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7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10453CE-7007-4492-A4C7-B49B8D62140C}"/>
              </a:ext>
            </a:extLst>
          </p:cNvPr>
          <p:cNvSpPr/>
          <p:nvPr/>
        </p:nvSpPr>
        <p:spPr>
          <a:xfrm>
            <a:off x="5616480" y="528388"/>
            <a:ext cx="5994000" cy="419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61E0D-332C-4708-98BE-B489853C8B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0" y="1271160"/>
            <a:ext cx="2975610" cy="48596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1A11F3-9D0F-4BF6-809C-F3C86F428FD2}"/>
              </a:ext>
            </a:extLst>
          </p:cNvPr>
          <p:cNvSpPr txBox="1"/>
          <p:nvPr/>
        </p:nvSpPr>
        <p:spPr>
          <a:xfrm>
            <a:off x="4036650" y="1410415"/>
            <a:ext cx="13186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高精度梯度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低精度指数位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低精度底数位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节点数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初始化低精度上界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寻找最大梯度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更新最大因子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梯度乘以因子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更新低精度梯度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返回高精度，测试误差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01F7B4-6A01-4AA1-9A2F-B923D9B5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0" y="1365869"/>
            <a:ext cx="2133610" cy="233511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53393A1-DDDE-48BC-8252-58B49578441F}"/>
              </a:ext>
            </a:extLst>
          </p:cNvPr>
          <p:cNvCxnSpPr>
            <a:cxnSpLocks/>
          </p:cNvCxnSpPr>
          <p:nvPr/>
        </p:nvCxnSpPr>
        <p:spPr>
          <a:xfrm flipV="1">
            <a:off x="7174920" y="2110320"/>
            <a:ext cx="479520" cy="11988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D705EC3-F736-41EC-A99A-C13D8880554D}"/>
              </a:ext>
            </a:extLst>
          </p:cNvPr>
          <p:cNvCxnSpPr/>
          <p:nvPr/>
        </p:nvCxnSpPr>
        <p:spPr>
          <a:xfrm>
            <a:off x="7174920" y="2437305"/>
            <a:ext cx="479520" cy="0"/>
          </a:xfrm>
          <a:prstGeom prst="straightConnector1">
            <a:avLst/>
          </a:prstGeom>
          <a:ln w="19050"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9D22ADC-833A-4B9C-BB41-77AF56C5B333}"/>
              </a:ext>
            </a:extLst>
          </p:cNvPr>
          <p:cNvCxnSpPr/>
          <p:nvPr/>
        </p:nvCxnSpPr>
        <p:spPr>
          <a:xfrm>
            <a:off x="7174920" y="3019459"/>
            <a:ext cx="47952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86E1407-5465-4C76-902D-27BD51BA5AA9}"/>
              </a:ext>
            </a:extLst>
          </p:cNvPr>
          <p:cNvSpPr txBox="1"/>
          <p:nvPr/>
        </p:nvSpPr>
        <p:spPr>
          <a:xfrm>
            <a:off x="7654440" y="1990440"/>
            <a:ext cx="1918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具体</a:t>
            </a:r>
            <a:r>
              <a:rPr lang="en-US" altLang="zh-CN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CUDA</a:t>
            </a:r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C++: </a:t>
            </a:r>
            <a:r>
              <a:rPr lang="zh-CN" altLang="en-US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类型转换，矩阵乘法</a:t>
            </a:r>
            <a:endParaRPr lang="en-US" altLang="zh-CN" sz="1000" dirty="0">
              <a:solidFill>
                <a:srgbClr val="00B0F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张量类型实现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接口封装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网络层封装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3041951-8FE2-47E8-86CE-20F12B84FB82}"/>
              </a:ext>
            </a:extLst>
          </p:cNvPr>
          <p:cNvCxnSpPr/>
          <p:nvPr/>
        </p:nvCxnSpPr>
        <p:spPr>
          <a:xfrm>
            <a:off x="7174920" y="3590865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22A48D-C847-47D7-AA5C-449D2D2530B6}"/>
              </a:ext>
            </a:extLst>
          </p:cNvPr>
          <p:cNvCxnSpPr/>
          <p:nvPr/>
        </p:nvCxnSpPr>
        <p:spPr>
          <a:xfrm>
            <a:off x="7174920" y="3327780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812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WaveRNN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- 2018.02.23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4D6B07-0836-49BE-A7C6-6FA2F5AB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20" y="492014"/>
            <a:ext cx="3967499" cy="33566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018225-0B17-4E86-BF2B-A0ABBDA2683D}"/>
              </a:ext>
            </a:extLst>
          </p:cNvPr>
          <p:cNvSpPr/>
          <p:nvPr/>
        </p:nvSpPr>
        <p:spPr>
          <a:xfrm>
            <a:off x="3603920" y="1589984"/>
            <a:ext cx="1452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样本 高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 粗</a:t>
            </a: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795FE2-B97A-434D-AB17-CB821E43BBCB}"/>
              </a:ext>
            </a:extLst>
          </p:cNvPr>
          <p:cNvSpPr/>
          <p:nvPr/>
        </p:nvSpPr>
        <p:spPr>
          <a:xfrm>
            <a:off x="3616177" y="1949624"/>
            <a:ext cx="1452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样本 低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 细</a:t>
            </a: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12F6BC-544E-42D2-919A-389D9E60C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79" y="3788640"/>
            <a:ext cx="3373282" cy="2835329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87BA3739-BED8-4C6E-A092-6747663EACD9}"/>
              </a:ext>
            </a:extLst>
          </p:cNvPr>
          <p:cNvSpPr/>
          <p:nvPr/>
        </p:nvSpPr>
        <p:spPr>
          <a:xfrm>
            <a:off x="5221579" y="4116689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3B38522-1A3E-4A0B-9863-A35E0C422273}"/>
              </a:ext>
            </a:extLst>
          </p:cNvPr>
          <p:cNvSpPr/>
          <p:nvPr/>
        </p:nvSpPr>
        <p:spPr>
          <a:xfrm>
            <a:off x="5150045" y="4497720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489432C-E58C-43CD-9358-DE7FCC39009A}"/>
              </a:ext>
            </a:extLst>
          </p:cNvPr>
          <p:cNvSpPr/>
          <p:nvPr/>
        </p:nvSpPr>
        <p:spPr>
          <a:xfrm>
            <a:off x="5787953" y="4824291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92D4429-D165-4503-A315-9885D489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20" y="3667410"/>
            <a:ext cx="2975473" cy="207210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F46F839-5038-458A-8390-16F749ABB117}"/>
              </a:ext>
            </a:extLst>
          </p:cNvPr>
          <p:cNvSpPr txBox="1"/>
          <p:nvPr/>
        </p:nvSpPr>
        <p:spPr>
          <a:xfrm>
            <a:off x="8016445" y="4594939"/>
            <a:ext cx="22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464B6B-EB97-4274-927C-EEF52AA10971}"/>
              </a:ext>
            </a:extLst>
          </p:cNvPr>
          <p:cNvSpPr txBox="1"/>
          <p:nvPr/>
        </p:nvSpPr>
        <p:spPr>
          <a:xfrm>
            <a:off x="8973120" y="4407296"/>
            <a:ext cx="22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976431-6CF5-4673-8E0B-A447EBA1A61C}"/>
              </a:ext>
            </a:extLst>
          </p:cNvPr>
          <p:cNvSpPr txBox="1"/>
          <p:nvPr/>
        </p:nvSpPr>
        <p:spPr>
          <a:xfrm>
            <a:off x="8664140" y="5699771"/>
            <a:ext cx="8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xure Handwriting" panose="020B0402020200020204" pitchFamily="34" charset="0"/>
              </a:rPr>
              <a:t>GRU</a:t>
            </a:r>
            <a:endParaRPr lang="zh-CN" altLang="en-US" sz="1400" dirty="0">
              <a:solidFill>
                <a:srgbClr val="0070C0"/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46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09" y="904176"/>
            <a:ext cx="1234221" cy="8285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latin typeface="微软雅黑" panose="020B0503020204020204" charset="-122"/>
                <a:ea typeface="微软雅黑" panose="020B0503020204020204" charset="-122"/>
              </a:rPr>
              <a:t>Tacotron2</a:t>
            </a:r>
            <a:r>
              <a:rPr lang="en-US" altLang="zh-CN" sz="2000" b="1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en-US" altLang="zh-CN" sz="2000" b="1" smtClean="0">
                <a:latin typeface="微软雅黑" panose="020B0503020204020204" charset="-122"/>
                <a:ea typeface="微软雅黑" panose="020B0503020204020204" charset="-122"/>
              </a:rPr>
              <a:t>2017.12.16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082992"/>
              </p:ext>
            </p:extLst>
          </p:nvPr>
        </p:nvGraphicFramePr>
        <p:xfrm>
          <a:off x="2319727" y="1274552"/>
          <a:ext cx="2707640" cy="23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997299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96025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5991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95607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3546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714585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78748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1297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889979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0377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8250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738610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955039"/>
                    </a:ext>
                  </a:extLst>
                </a:gridCol>
              </a:tblGrid>
              <a:tr h="2397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smtClean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smtClean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e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smtClean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smtClean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smtClean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o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smtClean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w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smtClean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o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smtClean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smtClean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smtClean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 smtClean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…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33424"/>
                  </a:ext>
                </a:extLst>
              </a:tr>
            </a:tbl>
          </a:graphicData>
        </a:graphic>
      </p:graphicFrame>
      <p:sp>
        <p:nvSpPr>
          <p:cNvPr id="10" name="圆角矩形 9"/>
          <p:cNvSpPr/>
          <p:nvPr/>
        </p:nvSpPr>
        <p:spPr>
          <a:xfrm>
            <a:off x="2716379" y="1732991"/>
            <a:ext cx="1918080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Embedding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716379" y="2424875"/>
            <a:ext cx="1918080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 Conv Layers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716379" y="3144155"/>
            <a:ext cx="1918080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Bi-directional LSTM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12607" y="3857993"/>
            <a:ext cx="1438560" cy="1111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Location Sensitive Attention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648147" y="1514312"/>
            <a:ext cx="1872" cy="2186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616480" y="2469960"/>
            <a:ext cx="2024847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 Conv Layer Post-Net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612520" y="3126573"/>
            <a:ext cx="2024847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Linear Projection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612520" y="3774777"/>
            <a:ext cx="2024847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 LSTM Layers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612520" y="4417857"/>
            <a:ext cx="2024847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 Layer Pre-Net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631887" y="2205797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638487" y="2909837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4351167" y="4028400"/>
            <a:ext cx="1261353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4" idx="0"/>
            <a:endCxn id="23" idx="2"/>
          </p:cNvCxnSpPr>
          <p:nvPr/>
        </p:nvCxnSpPr>
        <p:spPr>
          <a:xfrm flipV="1">
            <a:off x="6624944" y="4254297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6474947" y="1940653"/>
            <a:ext cx="278810" cy="278810"/>
            <a:chOff x="4897200" y="1503391"/>
            <a:chExt cx="278810" cy="278810"/>
          </a:xfrm>
        </p:grpSpPr>
        <p:sp>
          <p:nvSpPr>
            <p:cNvPr id="50" name="十字形 49"/>
            <p:cNvSpPr/>
            <p:nvPr/>
          </p:nvSpPr>
          <p:spPr>
            <a:xfrm>
              <a:off x="4938980" y="1544327"/>
              <a:ext cx="197980" cy="206354"/>
            </a:xfrm>
            <a:prstGeom prst="plus">
              <a:avLst>
                <a:gd name="adj" fmla="val 4477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897200" y="1503391"/>
              <a:ext cx="278810" cy="2788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任意多边形 61"/>
          <p:cNvSpPr/>
          <p:nvPr/>
        </p:nvSpPr>
        <p:spPr>
          <a:xfrm>
            <a:off x="4636035" y="3350004"/>
            <a:ext cx="227400" cy="159363"/>
          </a:xfrm>
          <a:custGeom>
            <a:avLst/>
            <a:gdLst>
              <a:gd name="connsiteX0" fmla="*/ 0 w 227400"/>
              <a:gd name="connsiteY0" fmla="*/ 113172 h 159363"/>
              <a:gd name="connsiteX1" fmla="*/ 142240 w 227400"/>
              <a:gd name="connsiteY1" fmla="*/ 158892 h 159363"/>
              <a:gd name="connsiteX2" fmla="*/ 223520 w 227400"/>
              <a:gd name="connsiteY2" fmla="*/ 87772 h 159363"/>
              <a:gd name="connsiteX3" fmla="*/ 193040 w 227400"/>
              <a:gd name="connsiteY3" fmla="*/ 1412 h 159363"/>
              <a:gd name="connsiteX4" fmla="*/ 10160 w 227400"/>
              <a:gd name="connsiteY4" fmla="*/ 31892 h 159363"/>
              <a:gd name="connsiteX5" fmla="*/ 10160 w 227400"/>
              <a:gd name="connsiteY5" fmla="*/ 31892 h 15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400" h="159363">
                <a:moveTo>
                  <a:pt x="0" y="113172"/>
                </a:moveTo>
                <a:cubicBezTo>
                  <a:pt x="52493" y="138148"/>
                  <a:pt x="104987" y="163125"/>
                  <a:pt x="142240" y="158892"/>
                </a:cubicBezTo>
                <a:cubicBezTo>
                  <a:pt x="179493" y="154659"/>
                  <a:pt x="215053" y="114019"/>
                  <a:pt x="223520" y="87772"/>
                </a:cubicBezTo>
                <a:cubicBezTo>
                  <a:pt x="231987" y="61525"/>
                  <a:pt x="228600" y="10725"/>
                  <a:pt x="193040" y="1412"/>
                </a:cubicBezTo>
                <a:cubicBezTo>
                  <a:pt x="157480" y="-7901"/>
                  <a:pt x="10160" y="31892"/>
                  <a:pt x="10160" y="31892"/>
                </a:cubicBezTo>
                <a:lnTo>
                  <a:pt x="10160" y="31892"/>
                </a:ln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>
            <a:off x="7637367" y="3945033"/>
            <a:ext cx="227400" cy="159363"/>
          </a:xfrm>
          <a:custGeom>
            <a:avLst/>
            <a:gdLst>
              <a:gd name="connsiteX0" fmla="*/ 0 w 227400"/>
              <a:gd name="connsiteY0" fmla="*/ 113172 h 159363"/>
              <a:gd name="connsiteX1" fmla="*/ 142240 w 227400"/>
              <a:gd name="connsiteY1" fmla="*/ 158892 h 159363"/>
              <a:gd name="connsiteX2" fmla="*/ 223520 w 227400"/>
              <a:gd name="connsiteY2" fmla="*/ 87772 h 159363"/>
              <a:gd name="connsiteX3" fmla="*/ 193040 w 227400"/>
              <a:gd name="connsiteY3" fmla="*/ 1412 h 159363"/>
              <a:gd name="connsiteX4" fmla="*/ 10160 w 227400"/>
              <a:gd name="connsiteY4" fmla="*/ 31892 h 159363"/>
              <a:gd name="connsiteX5" fmla="*/ 10160 w 227400"/>
              <a:gd name="connsiteY5" fmla="*/ 31892 h 15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400" h="159363">
                <a:moveTo>
                  <a:pt x="0" y="113172"/>
                </a:moveTo>
                <a:cubicBezTo>
                  <a:pt x="52493" y="138148"/>
                  <a:pt x="104987" y="163125"/>
                  <a:pt x="142240" y="158892"/>
                </a:cubicBezTo>
                <a:cubicBezTo>
                  <a:pt x="179493" y="154659"/>
                  <a:pt x="215053" y="114019"/>
                  <a:pt x="223520" y="87772"/>
                </a:cubicBezTo>
                <a:cubicBezTo>
                  <a:pt x="231987" y="61525"/>
                  <a:pt x="228600" y="10725"/>
                  <a:pt x="193040" y="1412"/>
                </a:cubicBezTo>
                <a:cubicBezTo>
                  <a:pt x="157480" y="-7901"/>
                  <a:pt x="10160" y="31892"/>
                  <a:pt x="10160" y="31892"/>
                </a:cubicBezTo>
                <a:lnTo>
                  <a:pt x="10160" y="31892"/>
                </a:ln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肘形连接符 64"/>
          <p:cNvCxnSpPr/>
          <p:nvPr/>
        </p:nvCxnSpPr>
        <p:spPr>
          <a:xfrm flipH="1">
            <a:off x="6624944" y="3429000"/>
            <a:ext cx="1012423" cy="1531044"/>
          </a:xfrm>
          <a:prstGeom prst="bentConnector4">
            <a:avLst>
              <a:gd name="adj1" fmla="val -33116"/>
              <a:gd name="adj2" fmla="val 111613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V="1">
            <a:off x="6619432" y="1703786"/>
            <a:ext cx="0" cy="2123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V="1">
            <a:off x="6613120" y="3606093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V="1">
            <a:off x="6616536" y="2950857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8288927" y="956670"/>
            <a:ext cx="1524298" cy="7235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WaveNet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>
            <a:off x="3631887" y="3623675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V="1">
            <a:off x="6613120" y="2278605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stCxn id="22" idx="3"/>
            <a:endCxn id="51" idx="6"/>
          </p:cNvCxnSpPr>
          <p:nvPr/>
        </p:nvCxnSpPr>
        <p:spPr>
          <a:xfrm flipH="1" flipV="1">
            <a:off x="6753757" y="2080058"/>
            <a:ext cx="883610" cy="1286275"/>
          </a:xfrm>
          <a:prstGeom prst="bentConnector3">
            <a:avLst>
              <a:gd name="adj1" fmla="val -40244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69" idx="3"/>
            <a:endCxn id="82" idx="1"/>
          </p:cNvCxnSpPr>
          <p:nvPr/>
        </p:nvCxnSpPr>
        <p:spPr>
          <a:xfrm>
            <a:off x="7230230" y="1318460"/>
            <a:ext cx="105869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8377259" y="1959398"/>
            <a:ext cx="131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waveform</a:t>
            </a:r>
            <a:endParaRPr lang="zh-CN" altLang="en-US"/>
          </a:p>
        </p:txBody>
      </p:sp>
      <p:cxnSp>
        <p:nvCxnSpPr>
          <p:cNvPr id="124" name="直接箭头连接符 123"/>
          <p:cNvCxnSpPr/>
          <p:nvPr/>
        </p:nvCxnSpPr>
        <p:spPr>
          <a:xfrm>
            <a:off x="9036599" y="1732744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701400" y="1630800"/>
            <a:ext cx="16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思源黑体" panose="020B0400000000000000" pitchFamily="34" charset="-122"/>
                <a:ea typeface="思源黑体" panose="020B0400000000000000" pitchFamily="34" charset="-122"/>
              </a:rPr>
              <a:t>512 </a:t>
            </a:r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2319727" y="1656201"/>
            <a:ext cx="2707640" cy="203796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5434886" y="1870560"/>
            <a:ext cx="2707640" cy="3356639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70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65,&quot;width&quot;:44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1782</Words>
  <Application>Microsoft Office PowerPoint</Application>
  <PresentationFormat>宽屏</PresentationFormat>
  <Paragraphs>517</Paragraphs>
  <Slides>48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5" baseType="lpstr">
      <vt:lpstr>Axure Handwriting</vt:lpstr>
      <vt:lpstr>Menlo</vt:lpstr>
      <vt:lpstr>Microsoft JhengHei</vt:lpstr>
      <vt:lpstr>Microsoft YaHei UI</vt:lpstr>
      <vt:lpstr>汉仪新蒂灵飞经体</vt:lpstr>
      <vt:lpstr>思源黑体</vt:lpstr>
      <vt:lpstr>宋体</vt:lpstr>
      <vt:lpstr>微软雅黑</vt:lpstr>
      <vt:lpstr>Arial</vt:lpstr>
      <vt:lpstr>Arial Narrow</vt:lpstr>
      <vt:lpstr>Bahnschrift Light</vt:lpstr>
      <vt:lpstr>Bahnschrift SemiBold</vt:lpstr>
      <vt:lpstr>Calibri</vt:lpstr>
      <vt:lpstr>Calibri Light</vt:lpstr>
      <vt:lpstr>Cambria Math</vt:lpstr>
      <vt:lpstr>Lucida Calligraphy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  <vt:lpstr>PowerPoint 演示文稿</vt:lpstr>
      <vt:lpstr>GAN Understanding Audio Application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Yufeng Guo(郭玉峰)</cp:lastModifiedBy>
  <cp:revision>1568</cp:revision>
  <dcterms:created xsi:type="dcterms:W3CDTF">2020-09-25T09:46:00Z</dcterms:created>
  <dcterms:modified xsi:type="dcterms:W3CDTF">2021-06-11T11:29:42Z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